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11305309"/>
  <p:notesSz cx="11305309" cy="14630400"/>
  <p:embeddedFontLst>
    <p:embeddedFont>
      <p:font typeface="Barlow"/>
      <p:regular r:id="rId18"/>
    </p:embeddedFont>
    <p:embeddedFont>
      <p:font typeface="Barlow"/>
      <p:regular r:id="rId19"/>
    </p:embeddedFont>
    <p:embeddedFont>
      <p:font typeface="Barlow"/>
      <p:regular r:id="rId20"/>
    </p:embeddedFont>
    <p:embeddedFont>
      <p:font typeface="Barlow"/>
      <p:regular r:id="rId21"/>
    </p:embeddedFont>
    <p:embeddedFont>
      <p:font typeface="Montserrat"/>
      <p:regular r:id="rId22"/>
    </p:embeddedFont>
    <p:embeddedFont>
      <p:font typeface="Montserrat"/>
      <p:regular r:id="rId23"/>
    </p:embeddedFont>
    <p:embeddedFont>
      <p:font typeface="Montserrat"/>
      <p:regular r:id="rId24"/>
    </p:embeddedFont>
    <p:embeddedFont>
      <p:font typeface="Montserrat"/>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 Id="rId24" Type="http://schemas.openxmlformats.org/officeDocument/2006/relationships/font" Target="fonts/font7.fntdata"/><Relationship Id="rId25"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82C32"/>
          </a:solidFill>
          <a:ln/>
        </p:spPr>
      </p:sp>
      <p:sp>
        <p:nvSpPr>
          <p:cNvPr id="3" name="Shape 1"/>
          <p:cNvSpPr/>
          <p:nvPr/>
        </p:nvSpPr>
        <p:spPr>
          <a:xfrm>
            <a:off x="0" y="1428"/>
            <a:ext cx="14630400" cy="11302452"/>
          </a:xfrm>
          <a:prstGeom prst="rect">
            <a:avLst/>
          </a:prstGeom>
          <a:solidFill>
            <a:srgbClr val="282C32"/>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58309" y="3010591"/>
            <a:ext cx="7627382" cy="2950003"/>
          </a:xfrm>
          <a:prstGeom prst="rect">
            <a:avLst/>
          </a:prstGeom>
          <a:noFill/>
          <a:ln/>
        </p:spPr>
        <p:txBody>
          <a:bodyPr wrap="square" lIns="0" tIns="0" rIns="0" bIns="0" rtlCol="0" anchor="t"/>
          <a:lstStyle/>
          <a:p>
            <a:pPr indent="0" marL="0">
              <a:lnSpc>
                <a:spcPts val="7700"/>
              </a:lnSpc>
              <a:buNone/>
            </a:pPr>
            <a:r>
              <a:rPr lang="en-US" sz="6150" b="1" dirty="0">
                <a:solidFill>
                  <a:srgbClr val="9998FF"/>
                </a:solidFill>
                <a:latin typeface="Barlow" pitchFamily="34" charset="0"/>
                <a:ea typeface="Barlow" pitchFamily="34" charset="-122"/>
                <a:cs typeface="Barlow" pitchFamily="34" charset="-120"/>
              </a:rPr>
              <a:t>Introduction to Statistical Static Timing Analysis</a:t>
            </a:r>
            <a:endParaRPr lang="en-US" sz="6150" dirty="0"/>
          </a:p>
        </p:txBody>
      </p:sp>
      <p:sp>
        <p:nvSpPr>
          <p:cNvPr id="4" name="Text 1"/>
          <p:cNvSpPr/>
          <p:nvPr/>
        </p:nvSpPr>
        <p:spPr>
          <a:xfrm>
            <a:off x="758309" y="6285436"/>
            <a:ext cx="7627382"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Statistical Static Timing Analysis (SSTA) is a technique used in digital circuit design to analyze timing performance and ensure reliable operation. It is essential for designing high-performance and low-power circuits that meet stringent timing requirements.</a:t>
            </a:r>
            <a:endParaRPr lang="en-US" sz="1700" dirty="0"/>
          </a:p>
        </p:txBody>
      </p:sp>
      <p:sp>
        <p:nvSpPr>
          <p:cNvPr id="5" name="Shape 2"/>
          <p:cNvSpPr/>
          <p:nvPr/>
        </p:nvSpPr>
        <p:spPr>
          <a:xfrm>
            <a:off x="758309" y="7931786"/>
            <a:ext cx="346591" cy="346506"/>
          </a:xfrm>
          <a:prstGeom prst="roundRect">
            <a:avLst>
              <a:gd name="adj" fmla="val 2638651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65929" y="7939404"/>
            <a:ext cx="331351" cy="331270"/>
          </a:xfrm>
          <a:prstGeom prst="rect">
            <a:avLst/>
          </a:prstGeom>
        </p:spPr>
      </p:pic>
      <p:sp>
        <p:nvSpPr>
          <p:cNvPr id="7" name="Text 3"/>
          <p:cNvSpPr/>
          <p:nvPr/>
        </p:nvSpPr>
        <p:spPr>
          <a:xfrm>
            <a:off x="1213128" y="7915597"/>
            <a:ext cx="1039416" cy="379121"/>
          </a:xfrm>
          <a:prstGeom prst="rect">
            <a:avLst/>
          </a:prstGeom>
          <a:noFill/>
          <a:ln/>
        </p:spPr>
        <p:txBody>
          <a:bodyPr wrap="none" lIns="0" tIns="0" rIns="0" bIns="0" rtlCol="0" anchor="t"/>
          <a:lstStyle/>
          <a:p>
            <a:pPr algn="l" indent="0" marL="0">
              <a:lnSpc>
                <a:spcPts val="2950"/>
              </a:lnSpc>
              <a:buNone/>
            </a:pPr>
            <a:r>
              <a:rPr lang="en-US" sz="2100" b="1" dirty="0">
                <a:solidFill>
                  <a:srgbClr val="EEEFF5"/>
                </a:solidFill>
                <a:latin typeface="Montserrat" pitchFamily="34" charset="0"/>
                <a:ea typeface="Montserrat" pitchFamily="34" charset="-122"/>
                <a:cs typeface="Montserrat" pitchFamily="34" charset="-120"/>
              </a:rPr>
              <a:t>by 峰 喬</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58309" y="2251396"/>
            <a:ext cx="9319022" cy="712533"/>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Trends and Future Directions in SSTA</a:t>
            </a:r>
            <a:endParaRPr lang="en-US" sz="4450" dirty="0"/>
          </a:p>
        </p:txBody>
      </p:sp>
      <p:sp>
        <p:nvSpPr>
          <p:cNvPr id="3" name="Text 1"/>
          <p:cNvSpPr/>
          <p:nvPr/>
        </p:nvSpPr>
        <p:spPr>
          <a:xfrm>
            <a:off x="758309" y="3397092"/>
            <a:ext cx="13113782"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SSTA is continuously evolving with advancements in algorithms, modeling techniques, and software tools. Future directions include improved accuracy, efficiency, and integration with other design methodologies.</a:t>
            </a:r>
            <a:endParaRPr lang="en-US" sz="1700" dirty="0"/>
          </a:p>
        </p:txBody>
      </p:sp>
      <p:pic>
        <p:nvPicPr>
          <p:cNvPr id="4" name="Image 0" descr="preencoded.png">    </p:cNvPr>
          <p:cNvPicPr>
            <a:picLocks noChangeAspect="1"/>
          </p:cNvPicPr>
          <p:nvPr/>
        </p:nvPicPr>
        <p:blipFill>
          <a:blip r:embed="rId1"/>
          <a:stretch>
            <a:fillRect/>
          </a:stretch>
        </p:blipFill>
        <p:spPr>
          <a:xfrm>
            <a:off x="758309" y="4334003"/>
            <a:ext cx="4154567" cy="2567073"/>
          </a:xfrm>
          <a:prstGeom prst="rect">
            <a:avLst/>
          </a:prstGeom>
        </p:spPr>
      </p:pic>
      <p:sp>
        <p:nvSpPr>
          <p:cNvPr id="5" name="Text 2"/>
          <p:cNvSpPr/>
          <p:nvPr/>
        </p:nvSpPr>
        <p:spPr>
          <a:xfrm>
            <a:off x="758309" y="7171758"/>
            <a:ext cx="3740348"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Improved Statistical Modeling</a:t>
            </a:r>
            <a:endParaRPr lang="en-US" sz="2200" dirty="0"/>
          </a:p>
        </p:txBody>
      </p:sp>
      <p:sp>
        <p:nvSpPr>
          <p:cNvPr id="6" name="Text 3"/>
          <p:cNvSpPr/>
          <p:nvPr/>
        </p:nvSpPr>
        <p:spPr>
          <a:xfrm>
            <a:off x="758309" y="7657771"/>
            <a:ext cx="4154567" cy="1039875"/>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More accurate models for capturing complex circuit behavior and variations.</a:t>
            </a:r>
            <a:endParaRPr lang="en-US" sz="1700" dirty="0"/>
          </a:p>
        </p:txBody>
      </p:sp>
      <p:pic>
        <p:nvPicPr>
          <p:cNvPr id="7" name="Image 1" descr="preencoded.png">    </p:cNvPr>
          <p:cNvPicPr>
            <a:picLocks noChangeAspect="1"/>
          </p:cNvPicPr>
          <p:nvPr/>
        </p:nvPicPr>
        <p:blipFill>
          <a:blip r:embed="rId2"/>
          <a:stretch>
            <a:fillRect/>
          </a:stretch>
        </p:blipFill>
        <p:spPr>
          <a:xfrm>
            <a:off x="5237798" y="4334003"/>
            <a:ext cx="4154686" cy="2567073"/>
          </a:xfrm>
          <a:prstGeom prst="rect">
            <a:avLst/>
          </a:prstGeom>
        </p:spPr>
      </p:pic>
      <p:sp>
        <p:nvSpPr>
          <p:cNvPr id="8" name="Text 4"/>
          <p:cNvSpPr/>
          <p:nvPr/>
        </p:nvSpPr>
        <p:spPr>
          <a:xfrm>
            <a:off x="5237798" y="7171758"/>
            <a:ext cx="4154686" cy="712295"/>
          </a:xfrm>
          <a:prstGeom prst="rect">
            <a:avLst/>
          </a:prstGeom>
          <a:noFill/>
          <a:ln/>
        </p:spPr>
        <p:txBody>
          <a:bodyPr wrap="squar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Advanced Visualization and Analysis</a:t>
            </a:r>
            <a:endParaRPr lang="en-US" sz="2200" dirty="0"/>
          </a:p>
        </p:txBody>
      </p:sp>
      <p:sp>
        <p:nvSpPr>
          <p:cNvPr id="9" name="Text 5"/>
          <p:cNvSpPr/>
          <p:nvPr/>
        </p:nvSpPr>
        <p:spPr>
          <a:xfrm>
            <a:off x="5237798" y="8013919"/>
            <a:ext cx="4154686" cy="1039875"/>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Enhanced tools for visualizing and analyzing SSTA results for better insights.</a:t>
            </a:r>
            <a:endParaRPr lang="en-US" sz="1700" dirty="0"/>
          </a:p>
        </p:txBody>
      </p:sp>
      <p:pic>
        <p:nvPicPr>
          <p:cNvPr id="10" name="Image 2" descr="preencoded.png">    </p:cNvPr>
          <p:cNvPicPr>
            <a:picLocks noChangeAspect="1"/>
          </p:cNvPicPr>
          <p:nvPr/>
        </p:nvPicPr>
        <p:blipFill>
          <a:blip r:embed="rId3"/>
          <a:stretch>
            <a:fillRect/>
          </a:stretch>
        </p:blipFill>
        <p:spPr>
          <a:xfrm>
            <a:off x="9717405" y="4334003"/>
            <a:ext cx="4154567" cy="2567073"/>
          </a:xfrm>
          <a:prstGeom prst="rect">
            <a:avLst/>
          </a:prstGeom>
        </p:spPr>
      </p:pic>
      <p:sp>
        <p:nvSpPr>
          <p:cNvPr id="11" name="Text 6"/>
          <p:cNvSpPr/>
          <p:nvPr/>
        </p:nvSpPr>
        <p:spPr>
          <a:xfrm>
            <a:off x="9717405" y="7171758"/>
            <a:ext cx="3728918"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Integration with Design Flows</a:t>
            </a:r>
            <a:endParaRPr lang="en-US" sz="2200" dirty="0"/>
          </a:p>
        </p:txBody>
      </p:sp>
      <p:sp>
        <p:nvSpPr>
          <p:cNvPr id="12" name="Text 7"/>
          <p:cNvSpPr/>
          <p:nvPr/>
        </p:nvSpPr>
        <p:spPr>
          <a:xfrm>
            <a:off x="9717405" y="7657771"/>
            <a:ext cx="4154567" cy="1039875"/>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Seamless integration of SSTA into design flows for more efficient and automated analysis.</a:t>
            </a:r>
            <a:endParaRPr lang="en-US" sz="17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1613535" y="4905839"/>
            <a:ext cx="11403211" cy="1493630"/>
          </a:xfrm>
          <a:prstGeom prst="rect">
            <a:avLst/>
          </a:prstGeom>
          <a:noFill/>
          <a:ln/>
        </p:spPr>
        <p:txBody>
          <a:bodyPr wrap="none" lIns="0" tIns="0" rIns="0" bIns="0" rtlCol="0" anchor="t"/>
          <a:lstStyle/>
          <a:p>
            <a:pPr algn="ctr" indent="0" marL="0">
              <a:lnSpc>
                <a:spcPts val="11200"/>
              </a:lnSpc>
              <a:buNone/>
            </a:pPr>
            <a:r>
              <a:rPr lang="en-US" sz="8950" b="1" dirty="0">
                <a:solidFill>
                  <a:srgbClr val="000000"/>
                </a:solidFill>
                <a:latin typeface="Barlow" pitchFamily="34" charset="0"/>
                <a:ea typeface="Barlow" pitchFamily="34" charset="-122"/>
                <a:cs typeface="Barlow" pitchFamily="34" charset="-120"/>
              </a:rPr>
              <a:t>🙋</a:t>
            </a:r>
            <a:pPr algn="ctr" indent="0" marL="0">
              <a:lnSpc>
                <a:spcPts val="11200"/>
              </a:lnSpc>
              <a:buNone/>
            </a:pPr>
            <a:r>
              <a:rPr lang="en-US" sz="8950" b="1" dirty="0">
                <a:solidFill>
                  <a:srgbClr val="9998FF"/>
                </a:solidFill>
                <a:latin typeface="Barlow" pitchFamily="34" charset="0"/>
                <a:ea typeface="Barlow" pitchFamily="34" charset="-122"/>
                <a:cs typeface="Barlow" pitchFamily="34" charset="-120"/>
              </a:rPr>
              <a:t> Q &amp; A</a:t>
            </a:r>
            <a:endParaRPr lang="en-US" sz="89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58309" y="1375430"/>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Importance of Timing Analysis in Digital Design</a:t>
            </a:r>
            <a:endParaRPr lang="en-US" sz="4450" dirty="0"/>
          </a:p>
        </p:txBody>
      </p:sp>
      <p:sp>
        <p:nvSpPr>
          <p:cNvPr id="4" name="Text 1"/>
          <p:cNvSpPr/>
          <p:nvPr/>
        </p:nvSpPr>
        <p:spPr>
          <a:xfrm>
            <a:off x="758309" y="3125339"/>
            <a:ext cx="7627382"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Timing analysis is crucial in digital design to ensure that signals propagate through the circuit within specified time limits. Timing violations can lead to incorrect circuit operation, data corruption, and system failure.</a:t>
            </a:r>
            <a:endParaRPr lang="en-US" sz="1700" dirty="0"/>
          </a:p>
        </p:txBody>
      </p:sp>
      <p:sp>
        <p:nvSpPr>
          <p:cNvPr id="5" name="Shape 2"/>
          <p:cNvSpPr/>
          <p:nvPr/>
        </p:nvSpPr>
        <p:spPr>
          <a:xfrm>
            <a:off x="758309" y="4755500"/>
            <a:ext cx="3705463" cy="2998807"/>
          </a:xfrm>
          <a:prstGeom prst="roundRect">
            <a:avLst>
              <a:gd name="adj" fmla="val 6502"/>
            </a:avLst>
          </a:prstGeom>
          <a:solidFill>
            <a:srgbClr val="282C32"/>
          </a:solidFill>
          <a:ln/>
        </p:spPr>
      </p:sp>
      <p:sp>
        <p:nvSpPr>
          <p:cNvPr id="6" name="Text 3"/>
          <p:cNvSpPr/>
          <p:nvPr/>
        </p:nvSpPr>
        <p:spPr>
          <a:xfrm>
            <a:off x="974884" y="4972022"/>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Performance</a:t>
            </a:r>
            <a:endParaRPr lang="en-US" sz="2200" dirty="0"/>
          </a:p>
        </p:txBody>
      </p:sp>
      <p:sp>
        <p:nvSpPr>
          <p:cNvPr id="7" name="Text 4"/>
          <p:cNvSpPr/>
          <p:nvPr/>
        </p:nvSpPr>
        <p:spPr>
          <a:xfrm>
            <a:off x="974884" y="5458035"/>
            <a:ext cx="3272314" cy="173312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Timing analysis helps optimize circuit performance by identifying critical paths and bottlenecks that limit signal propagation speed.</a:t>
            </a:r>
            <a:endParaRPr lang="en-US" sz="1700" dirty="0"/>
          </a:p>
        </p:txBody>
      </p:sp>
      <p:sp>
        <p:nvSpPr>
          <p:cNvPr id="8" name="Shape 5"/>
          <p:cNvSpPr/>
          <p:nvPr/>
        </p:nvSpPr>
        <p:spPr>
          <a:xfrm>
            <a:off x="4680347" y="4755500"/>
            <a:ext cx="3705463" cy="2998807"/>
          </a:xfrm>
          <a:prstGeom prst="roundRect">
            <a:avLst>
              <a:gd name="adj" fmla="val 6502"/>
            </a:avLst>
          </a:prstGeom>
          <a:solidFill>
            <a:srgbClr val="282C32"/>
          </a:solidFill>
          <a:ln/>
        </p:spPr>
      </p:sp>
      <p:sp>
        <p:nvSpPr>
          <p:cNvPr id="9" name="Text 6"/>
          <p:cNvSpPr/>
          <p:nvPr/>
        </p:nvSpPr>
        <p:spPr>
          <a:xfrm>
            <a:off x="4896922" y="4972022"/>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Reliability</a:t>
            </a:r>
            <a:endParaRPr lang="en-US" sz="2200" dirty="0"/>
          </a:p>
        </p:txBody>
      </p:sp>
      <p:sp>
        <p:nvSpPr>
          <p:cNvPr id="10" name="Text 7"/>
          <p:cNvSpPr/>
          <p:nvPr/>
        </p:nvSpPr>
        <p:spPr>
          <a:xfrm>
            <a:off x="4896922" y="5458035"/>
            <a:ext cx="3272314" cy="20797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It ensures that the circuit operates reliably by analyzing timing margins and identifying potential hazards that could cause malfunctions.</a:t>
            </a:r>
            <a:endParaRPr lang="en-US" sz="1700" dirty="0"/>
          </a:p>
        </p:txBody>
      </p:sp>
      <p:sp>
        <p:nvSpPr>
          <p:cNvPr id="11" name="Shape 8"/>
          <p:cNvSpPr/>
          <p:nvPr/>
        </p:nvSpPr>
        <p:spPr>
          <a:xfrm>
            <a:off x="758309" y="7970828"/>
            <a:ext cx="7627382" cy="1958931"/>
          </a:xfrm>
          <a:prstGeom prst="roundRect">
            <a:avLst>
              <a:gd name="adj" fmla="val 9954"/>
            </a:avLst>
          </a:prstGeom>
          <a:solidFill>
            <a:srgbClr val="282C32"/>
          </a:solidFill>
          <a:ln/>
        </p:spPr>
      </p:sp>
      <p:sp>
        <p:nvSpPr>
          <p:cNvPr id="12" name="Text 9"/>
          <p:cNvSpPr/>
          <p:nvPr/>
        </p:nvSpPr>
        <p:spPr>
          <a:xfrm>
            <a:off x="974884" y="8187350"/>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Power Consumption</a:t>
            </a:r>
            <a:endParaRPr lang="en-US" sz="2200" dirty="0"/>
          </a:p>
        </p:txBody>
      </p:sp>
      <p:sp>
        <p:nvSpPr>
          <p:cNvPr id="13" name="Text 10"/>
          <p:cNvSpPr/>
          <p:nvPr/>
        </p:nvSpPr>
        <p:spPr>
          <a:xfrm>
            <a:off x="974884" y="8673363"/>
            <a:ext cx="7194233"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Timing analysis can be used to optimize power consumption by identifying areas where clock speeds can be reduced or signal paths optimized.</a:t>
            </a:r>
            <a:endParaRPr lang="en-US" sz="17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44709" y="2258062"/>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Timing Constraints and Objectives</a:t>
            </a:r>
            <a:endParaRPr lang="en-US" sz="4450" dirty="0"/>
          </a:p>
        </p:txBody>
      </p:sp>
      <p:sp>
        <p:nvSpPr>
          <p:cNvPr id="4" name="Text 1"/>
          <p:cNvSpPr/>
          <p:nvPr/>
        </p:nvSpPr>
        <p:spPr>
          <a:xfrm>
            <a:off x="6244709" y="4007971"/>
            <a:ext cx="7627382"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Timing constraints define the acceptable timing behavior of a digital circuit. They specify the maximum allowable delay for signals to propagate through the circuit and the minimum time allowed between signal transitions.</a:t>
            </a:r>
            <a:endParaRPr lang="en-US" sz="1700" dirty="0"/>
          </a:p>
        </p:txBody>
      </p:sp>
      <p:sp>
        <p:nvSpPr>
          <p:cNvPr id="5" name="Shape 2"/>
          <p:cNvSpPr/>
          <p:nvPr/>
        </p:nvSpPr>
        <p:spPr>
          <a:xfrm>
            <a:off x="6244709" y="5881794"/>
            <a:ext cx="487442" cy="487322"/>
          </a:xfrm>
          <a:prstGeom prst="roundRect">
            <a:avLst>
              <a:gd name="adj" fmla="val 40014"/>
            </a:avLst>
          </a:prstGeom>
          <a:solidFill>
            <a:srgbClr val="282C32"/>
          </a:solidFill>
          <a:ln/>
        </p:spPr>
      </p:sp>
      <p:sp>
        <p:nvSpPr>
          <p:cNvPr id="6" name="Text 3"/>
          <p:cNvSpPr/>
          <p:nvPr/>
        </p:nvSpPr>
        <p:spPr>
          <a:xfrm>
            <a:off x="6427827" y="5954404"/>
            <a:ext cx="121087"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4"/>
          <p:cNvSpPr/>
          <p:nvPr/>
        </p:nvSpPr>
        <p:spPr>
          <a:xfrm>
            <a:off x="6948726" y="5881794"/>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Setup Time</a:t>
            </a:r>
            <a:endParaRPr lang="en-US" sz="2200" dirty="0"/>
          </a:p>
        </p:txBody>
      </p:sp>
      <p:sp>
        <p:nvSpPr>
          <p:cNvPr id="8" name="Text 5"/>
          <p:cNvSpPr/>
          <p:nvPr/>
        </p:nvSpPr>
        <p:spPr>
          <a:xfrm>
            <a:off x="6948726" y="6367807"/>
            <a:ext cx="3001447"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minimum time a data signal must be stable before the clock edge arrives.</a:t>
            </a:r>
            <a:endParaRPr lang="en-US" sz="1700" dirty="0"/>
          </a:p>
        </p:txBody>
      </p:sp>
      <p:sp>
        <p:nvSpPr>
          <p:cNvPr id="9" name="Shape 6"/>
          <p:cNvSpPr/>
          <p:nvPr/>
        </p:nvSpPr>
        <p:spPr>
          <a:xfrm>
            <a:off x="10166747" y="5881794"/>
            <a:ext cx="487442" cy="487322"/>
          </a:xfrm>
          <a:prstGeom prst="roundRect">
            <a:avLst>
              <a:gd name="adj" fmla="val 40014"/>
            </a:avLst>
          </a:prstGeom>
          <a:solidFill>
            <a:srgbClr val="282C32"/>
          </a:solidFill>
          <a:ln/>
        </p:spPr>
      </p:sp>
      <p:sp>
        <p:nvSpPr>
          <p:cNvPr id="10" name="Text 7"/>
          <p:cNvSpPr/>
          <p:nvPr/>
        </p:nvSpPr>
        <p:spPr>
          <a:xfrm>
            <a:off x="10314623" y="5954404"/>
            <a:ext cx="191572"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8"/>
          <p:cNvSpPr/>
          <p:nvPr/>
        </p:nvSpPr>
        <p:spPr>
          <a:xfrm>
            <a:off x="10870763" y="5881794"/>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Hold Time</a:t>
            </a:r>
            <a:endParaRPr lang="en-US" sz="2200" dirty="0"/>
          </a:p>
        </p:txBody>
      </p:sp>
      <p:sp>
        <p:nvSpPr>
          <p:cNvPr id="12" name="Text 9"/>
          <p:cNvSpPr/>
          <p:nvPr/>
        </p:nvSpPr>
        <p:spPr>
          <a:xfrm>
            <a:off x="10870763" y="6367807"/>
            <a:ext cx="3001447"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minimum time a data signal must be stable after the clock edge arrives.</a:t>
            </a:r>
            <a:endParaRPr lang="en-US" sz="1700" dirty="0"/>
          </a:p>
        </p:txBody>
      </p:sp>
      <p:sp>
        <p:nvSpPr>
          <p:cNvPr id="13" name="Shape 10"/>
          <p:cNvSpPr/>
          <p:nvPr/>
        </p:nvSpPr>
        <p:spPr>
          <a:xfrm>
            <a:off x="6244709" y="8214490"/>
            <a:ext cx="487442" cy="487322"/>
          </a:xfrm>
          <a:prstGeom prst="roundRect">
            <a:avLst>
              <a:gd name="adj" fmla="val 40014"/>
            </a:avLst>
          </a:prstGeom>
          <a:solidFill>
            <a:srgbClr val="282C32"/>
          </a:solidFill>
          <a:ln/>
        </p:spPr>
      </p:sp>
      <p:sp>
        <p:nvSpPr>
          <p:cNvPr id="14" name="Text 11"/>
          <p:cNvSpPr/>
          <p:nvPr/>
        </p:nvSpPr>
        <p:spPr>
          <a:xfrm>
            <a:off x="6396037" y="8287100"/>
            <a:ext cx="184666"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5" name="Text 12"/>
          <p:cNvSpPr/>
          <p:nvPr/>
        </p:nvSpPr>
        <p:spPr>
          <a:xfrm>
            <a:off x="6948726" y="8214490"/>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Clock Period</a:t>
            </a:r>
            <a:endParaRPr lang="en-US" sz="2200" dirty="0"/>
          </a:p>
        </p:txBody>
      </p:sp>
      <p:sp>
        <p:nvSpPr>
          <p:cNvPr id="16" name="Text 13"/>
          <p:cNvSpPr/>
          <p:nvPr/>
        </p:nvSpPr>
        <p:spPr>
          <a:xfrm>
            <a:off x="6948726" y="8700503"/>
            <a:ext cx="6923365" cy="346625"/>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 time between two consecutive clock edges.</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8309" y="3599330"/>
            <a:ext cx="10380464" cy="712533"/>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Modeling Variations in Circuit Parameters</a:t>
            </a:r>
            <a:endParaRPr lang="en-US" sz="4450" dirty="0"/>
          </a:p>
        </p:txBody>
      </p:sp>
      <p:sp>
        <p:nvSpPr>
          <p:cNvPr id="3" name="Text 1"/>
          <p:cNvSpPr/>
          <p:nvPr/>
        </p:nvSpPr>
        <p:spPr>
          <a:xfrm>
            <a:off x="758309" y="4745025"/>
            <a:ext cx="13113782"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SSTA takes into account variations in circuit parameters, such as transistor sizes, wire lengths, and process variations, which can significantly affect timing performance. These variations are modeled using statistical distributions.</a:t>
            </a:r>
            <a:endParaRPr lang="en-US" sz="1700" dirty="0"/>
          </a:p>
        </p:txBody>
      </p:sp>
      <p:sp>
        <p:nvSpPr>
          <p:cNvPr id="4" name="Text 2"/>
          <p:cNvSpPr/>
          <p:nvPr/>
        </p:nvSpPr>
        <p:spPr>
          <a:xfrm>
            <a:off x="758309" y="5898458"/>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pitchFamily="34" charset="0"/>
                <a:ea typeface="Barlow" pitchFamily="34" charset="-122"/>
                <a:cs typeface="Barlow" pitchFamily="34" charset="-120"/>
              </a:rPr>
              <a:t>Process Variations</a:t>
            </a:r>
            <a:endParaRPr lang="en-US" sz="2200" dirty="0"/>
          </a:p>
        </p:txBody>
      </p:sp>
      <p:sp>
        <p:nvSpPr>
          <p:cNvPr id="5" name="Text 3"/>
          <p:cNvSpPr/>
          <p:nvPr/>
        </p:nvSpPr>
        <p:spPr>
          <a:xfrm>
            <a:off x="758309" y="6471128"/>
            <a:ext cx="4018359"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Variations in manufacturing processes that affect transistor characteristics.</a:t>
            </a:r>
            <a:endParaRPr lang="en-US" sz="1700" dirty="0"/>
          </a:p>
        </p:txBody>
      </p:sp>
      <p:sp>
        <p:nvSpPr>
          <p:cNvPr id="6" name="Text 4"/>
          <p:cNvSpPr/>
          <p:nvPr/>
        </p:nvSpPr>
        <p:spPr>
          <a:xfrm>
            <a:off x="5312926" y="5898458"/>
            <a:ext cx="2968466" cy="356148"/>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pitchFamily="34" charset="0"/>
                <a:ea typeface="Barlow" pitchFamily="34" charset="-122"/>
                <a:cs typeface="Barlow" pitchFamily="34" charset="-120"/>
              </a:rPr>
              <a:t>Temperature Variations</a:t>
            </a:r>
            <a:endParaRPr lang="en-US" sz="2200" dirty="0"/>
          </a:p>
        </p:txBody>
      </p:sp>
      <p:sp>
        <p:nvSpPr>
          <p:cNvPr id="7" name="Text 5"/>
          <p:cNvSpPr/>
          <p:nvPr/>
        </p:nvSpPr>
        <p:spPr>
          <a:xfrm>
            <a:off x="5312926" y="6471128"/>
            <a:ext cx="4018359"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Variations in operating temperature that affect transistor speeds and delays.</a:t>
            </a:r>
            <a:endParaRPr lang="en-US" sz="1700" dirty="0"/>
          </a:p>
        </p:txBody>
      </p:sp>
      <p:sp>
        <p:nvSpPr>
          <p:cNvPr id="8" name="Text 6"/>
          <p:cNvSpPr/>
          <p:nvPr/>
        </p:nvSpPr>
        <p:spPr>
          <a:xfrm>
            <a:off x="9867543" y="5898458"/>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9998FF"/>
                </a:solidFill>
                <a:latin typeface="Barlow" pitchFamily="34" charset="0"/>
                <a:ea typeface="Barlow" pitchFamily="34" charset="-122"/>
                <a:cs typeface="Barlow" pitchFamily="34" charset="-120"/>
              </a:rPr>
              <a:t>Voltage Variations</a:t>
            </a:r>
            <a:endParaRPr lang="en-US" sz="2200" dirty="0"/>
          </a:p>
        </p:txBody>
      </p:sp>
      <p:sp>
        <p:nvSpPr>
          <p:cNvPr id="9" name="Text 7"/>
          <p:cNvSpPr/>
          <p:nvPr/>
        </p:nvSpPr>
        <p:spPr>
          <a:xfrm>
            <a:off x="9867543" y="6471128"/>
            <a:ext cx="4018359"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Variations in supply voltage that affect transistor performance.</a:t>
            </a:r>
            <a:endParaRPr lang="en-US" sz="17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44709" y="1536720"/>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Statistical Timing Analysis Methodologies</a:t>
            </a:r>
            <a:endParaRPr lang="en-US" sz="4450" dirty="0"/>
          </a:p>
        </p:txBody>
      </p:sp>
      <p:sp>
        <p:nvSpPr>
          <p:cNvPr id="4" name="Text 1"/>
          <p:cNvSpPr/>
          <p:nvPr/>
        </p:nvSpPr>
        <p:spPr>
          <a:xfrm>
            <a:off x="6244709" y="3286629"/>
            <a:ext cx="7627382"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SSTA uses various methodologies to analyze timing performance, taking into account variations in circuit parameters and their impact on signal propagation delays.</a:t>
            </a:r>
            <a:endParaRPr lang="en-US" sz="1700" dirty="0"/>
          </a:p>
        </p:txBody>
      </p:sp>
      <p:pic>
        <p:nvPicPr>
          <p:cNvPr id="5" name="Image 1" descr="preencoded.png">    </p:cNvPr>
          <p:cNvPicPr>
            <a:picLocks noChangeAspect="1"/>
          </p:cNvPicPr>
          <p:nvPr/>
        </p:nvPicPr>
        <p:blipFill>
          <a:blip r:embed="rId2"/>
          <a:stretch>
            <a:fillRect/>
          </a:stretch>
        </p:blipFill>
        <p:spPr>
          <a:xfrm>
            <a:off x="6244709" y="4570165"/>
            <a:ext cx="1083231" cy="1732768"/>
          </a:xfrm>
          <a:prstGeom prst="rect">
            <a:avLst/>
          </a:prstGeom>
        </p:spPr>
      </p:pic>
      <p:sp>
        <p:nvSpPr>
          <p:cNvPr id="6" name="Text 2"/>
          <p:cNvSpPr/>
          <p:nvPr/>
        </p:nvSpPr>
        <p:spPr>
          <a:xfrm>
            <a:off x="7652861" y="4786687"/>
            <a:ext cx="2850713"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Path-Based Analysis</a:t>
            </a:r>
            <a:endParaRPr lang="en-US" sz="2200" dirty="0"/>
          </a:p>
        </p:txBody>
      </p:sp>
      <p:sp>
        <p:nvSpPr>
          <p:cNvPr id="7" name="Text 3"/>
          <p:cNvSpPr/>
          <p:nvPr/>
        </p:nvSpPr>
        <p:spPr>
          <a:xfrm>
            <a:off x="7652861" y="5272700"/>
            <a:ext cx="6219230"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Analyzes the timing of individual paths through the circuit.</a:t>
            </a:r>
            <a:endParaRPr lang="en-US" sz="1700" dirty="0"/>
          </a:p>
        </p:txBody>
      </p:sp>
      <p:pic>
        <p:nvPicPr>
          <p:cNvPr id="8" name="Image 2" descr="preencoded.png">    </p:cNvPr>
          <p:cNvPicPr>
            <a:picLocks noChangeAspect="1"/>
          </p:cNvPicPr>
          <p:nvPr/>
        </p:nvPicPr>
        <p:blipFill>
          <a:blip r:embed="rId3"/>
          <a:stretch>
            <a:fillRect/>
          </a:stretch>
        </p:blipFill>
        <p:spPr>
          <a:xfrm>
            <a:off x="6244709" y="6302934"/>
            <a:ext cx="1083231" cy="1732768"/>
          </a:xfrm>
          <a:prstGeom prst="rect">
            <a:avLst/>
          </a:prstGeom>
        </p:spPr>
      </p:pic>
      <p:sp>
        <p:nvSpPr>
          <p:cNvPr id="9" name="Text 4"/>
          <p:cNvSpPr/>
          <p:nvPr/>
        </p:nvSpPr>
        <p:spPr>
          <a:xfrm>
            <a:off x="7652861" y="6519455"/>
            <a:ext cx="3628311"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Statistical Timing Simulation</a:t>
            </a:r>
            <a:endParaRPr lang="en-US" sz="2200" dirty="0"/>
          </a:p>
        </p:txBody>
      </p:sp>
      <p:sp>
        <p:nvSpPr>
          <p:cNvPr id="10" name="Text 5"/>
          <p:cNvSpPr/>
          <p:nvPr/>
        </p:nvSpPr>
        <p:spPr>
          <a:xfrm>
            <a:off x="7652861" y="7005468"/>
            <a:ext cx="6219230"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Simulates circuit behavior using statistical models of variations.</a:t>
            </a:r>
            <a:endParaRPr lang="en-US" sz="1700" dirty="0"/>
          </a:p>
        </p:txBody>
      </p:sp>
      <p:pic>
        <p:nvPicPr>
          <p:cNvPr id="11" name="Image 3" descr="preencoded.png">    </p:cNvPr>
          <p:cNvPicPr>
            <a:picLocks noChangeAspect="1"/>
          </p:cNvPicPr>
          <p:nvPr/>
        </p:nvPicPr>
        <p:blipFill>
          <a:blip r:embed="rId4"/>
          <a:stretch>
            <a:fillRect/>
          </a:stretch>
        </p:blipFill>
        <p:spPr>
          <a:xfrm>
            <a:off x="6244709" y="8035702"/>
            <a:ext cx="1083231" cy="1732768"/>
          </a:xfrm>
          <a:prstGeom prst="rect">
            <a:avLst/>
          </a:prstGeom>
        </p:spPr>
      </p:pic>
      <p:sp>
        <p:nvSpPr>
          <p:cNvPr id="12" name="Text 6"/>
          <p:cNvSpPr/>
          <p:nvPr/>
        </p:nvSpPr>
        <p:spPr>
          <a:xfrm>
            <a:off x="7652861" y="8252223"/>
            <a:ext cx="2876669"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Corner-Based Analysis</a:t>
            </a:r>
            <a:endParaRPr lang="en-US" sz="2200" dirty="0"/>
          </a:p>
        </p:txBody>
      </p:sp>
      <p:sp>
        <p:nvSpPr>
          <p:cNvPr id="13" name="Text 7"/>
          <p:cNvSpPr/>
          <p:nvPr/>
        </p:nvSpPr>
        <p:spPr>
          <a:xfrm>
            <a:off x="7652861" y="8738236"/>
            <a:ext cx="6219230"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Analyzes the circuit at different corners of process, voltage, and temperature variations.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44709" y="2986784"/>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Monte Carlo Simulation Techniques</a:t>
            </a:r>
            <a:endParaRPr lang="en-US" sz="4450" dirty="0"/>
          </a:p>
        </p:txBody>
      </p:sp>
      <p:sp>
        <p:nvSpPr>
          <p:cNvPr id="4" name="Text 1"/>
          <p:cNvSpPr/>
          <p:nvPr/>
        </p:nvSpPr>
        <p:spPr>
          <a:xfrm>
            <a:off x="6244709" y="4736693"/>
            <a:ext cx="7627382"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Monte Carlo simulation is a widely used technique in SSTA. It involves randomly sampling variations in circuit parameters and simulating the circuit behavior to obtain a statistical distribution of timing performance.</a:t>
            </a:r>
            <a:endParaRPr lang="en-US" sz="1700" dirty="0"/>
          </a:p>
        </p:txBody>
      </p:sp>
      <p:sp>
        <p:nvSpPr>
          <p:cNvPr id="5" name="Shape 2"/>
          <p:cNvSpPr/>
          <p:nvPr/>
        </p:nvSpPr>
        <p:spPr>
          <a:xfrm>
            <a:off x="6244709" y="6366854"/>
            <a:ext cx="7627382" cy="1951670"/>
          </a:xfrm>
          <a:prstGeom prst="roundRect">
            <a:avLst>
              <a:gd name="adj" fmla="val 9991"/>
            </a:avLst>
          </a:prstGeom>
          <a:noFill/>
          <a:ln w="7620">
            <a:solidFill>
              <a:srgbClr val="FFFFFF">
                <a:alpha val="24000"/>
              </a:srgbClr>
            </a:solidFill>
            <a:prstDash val="solid"/>
          </a:ln>
        </p:spPr>
      </p:sp>
      <p:sp>
        <p:nvSpPr>
          <p:cNvPr id="6" name="Shape 3"/>
          <p:cNvSpPr/>
          <p:nvPr/>
        </p:nvSpPr>
        <p:spPr>
          <a:xfrm>
            <a:off x="6252329" y="6374473"/>
            <a:ext cx="7612142" cy="968217"/>
          </a:xfrm>
          <a:prstGeom prst="rect">
            <a:avLst/>
          </a:prstGeom>
          <a:solidFill>
            <a:srgbClr val="FFFFFF">
              <a:alpha val="4000"/>
            </a:srgbClr>
          </a:solidFill>
          <a:ln/>
        </p:spPr>
      </p:sp>
      <p:sp>
        <p:nvSpPr>
          <p:cNvPr id="7" name="Text 4"/>
          <p:cNvSpPr/>
          <p:nvPr/>
        </p:nvSpPr>
        <p:spPr>
          <a:xfrm>
            <a:off x="6468904" y="6511956"/>
            <a:ext cx="3369112" cy="346625"/>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Advantages</a:t>
            </a:r>
            <a:endParaRPr lang="en-US" sz="1700" dirty="0"/>
          </a:p>
        </p:txBody>
      </p:sp>
      <p:sp>
        <p:nvSpPr>
          <p:cNvPr id="8" name="Text 5"/>
          <p:cNvSpPr/>
          <p:nvPr/>
        </p:nvSpPr>
        <p:spPr>
          <a:xfrm>
            <a:off x="10278785" y="6511956"/>
            <a:ext cx="3369112"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Accurate results, handles complex variations.</a:t>
            </a:r>
            <a:endParaRPr lang="en-US" sz="1700" dirty="0"/>
          </a:p>
        </p:txBody>
      </p:sp>
      <p:sp>
        <p:nvSpPr>
          <p:cNvPr id="9" name="Shape 6"/>
          <p:cNvSpPr/>
          <p:nvPr/>
        </p:nvSpPr>
        <p:spPr>
          <a:xfrm>
            <a:off x="6252329" y="7342690"/>
            <a:ext cx="7612142" cy="968217"/>
          </a:xfrm>
          <a:prstGeom prst="rect">
            <a:avLst/>
          </a:prstGeom>
          <a:solidFill>
            <a:srgbClr val="000000">
              <a:alpha val="4000"/>
            </a:srgbClr>
          </a:solidFill>
          <a:ln/>
        </p:spPr>
      </p:sp>
      <p:sp>
        <p:nvSpPr>
          <p:cNvPr id="10" name="Text 7"/>
          <p:cNvSpPr/>
          <p:nvPr/>
        </p:nvSpPr>
        <p:spPr>
          <a:xfrm>
            <a:off x="6468904" y="7480173"/>
            <a:ext cx="3369112" cy="346625"/>
          </a:xfrm>
          <a:prstGeom prst="rect">
            <a:avLst/>
          </a:prstGeom>
          <a:noFill/>
          <a:ln/>
        </p:spPr>
        <p:txBody>
          <a:bodyPr wrap="non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Disadvantages</a:t>
            </a:r>
            <a:endParaRPr lang="en-US" sz="1700" dirty="0"/>
          </a:p>
        </p:txBody>
      </p:sp>
      <p:sp>
        <p:nvSpPr>
          <p:cNvPr id="11" name="Text 8"/>
          <p:cNvSpPr/>
          <p:nvPr/>
        </p:nvSpPr>
        <p:spPr>
          <a:xfrm>
            <a:off x="10278785" y="7480173"/>
            <a:ext cx="3369112"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Computational intensive, may require large sample sizes.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58309" y="926793"/>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Sensitivity Analysis and Timing Budgeting</a:t>
            </a:r>
            <a:endParaRPr lang="en-US" sz="4450" dirty="0"/>
          </a:p>
        </p:txBody>
      </p:sp>
      <p:sp>
        <p:nvSpPr>
          <p:cNvPr id="4" name="Text 1"/>
          <p:cNvSpPr/>
          <p:nvPr/>
        </p:nvSpPr>
        <p:spPr>
          <a:xfrm>
            <a:off x="758309" y="2676702"/>
            <a:ext cx="7627382" cy="138650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Sensitivity analysis helps identify critical paths and parameters that have the greatest impact on timing performance. Timing budgeting allocates timing margins to different parts of the circuit based on their sensitivity.</a:t>
            </a:r>
            <a:endParaRPr lang="en-US" sz="1700" dirty="0"/>
          </a:p>
        </p:txBody>
      </p:sp>
      <p:pic>
        <p:nvPicPr>
          <p:cNvPr id="5" name="Image 1" descr="preencoded.png">    </p:cNvPr>
          <p:cNvPicPr>
            <a:picLocks noChangeAspect="1"/>
          </p:cNvPicPr>
          <p:nvPr/>
        </p:nvPicPr>
        <p:blipFill>
          <a:blip r:embed="rId2"/>
          <a:stretch>
            <a:fillRect/>
          </a:stretch>
        </p:blipFill>
        <p:spPr>
          <a:xfrm>
            <a:off x="758309" y="4306864"/>
            <a:ext cx="541615" cy="541483"/>
          </a:xfrm>
          <a:prstGeom prst="rect">
            <a:avLst/>
          </a:prstGeom>
        </p:spPr>
      </p:pic>
      <p:sp>
        <p:nvSpPr>
          <p:cNvPr id="6" name="Text 2"/>
          <p:cNvSpPr/>
          <p:nvPr/>
        </p:nvSpPr>
        <p:spPr>
          <a:xfrm>
            <a:off x="758309" y="5064868"/>
            <a:ext cx="2998946"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Parameter Optimization</a:t>
            </a:r>
            <a:endParaRPr lang="en-US" sz="2200" dirty="0"/>
          </a:p>
        </p:txBody>
      </p:sp>
      <p:sp>
        <p:nvSpPr>
          <p:cNvPr id="7" name="Text 3"/>
          <p:cNvSpPr/>
          <p:nvPr/>
        </p:nvSpPr>
        <p:spPr>
          <a:xfrm>
            <a:off x="758309" y="5550881"/>
            <a:ext cx="7627382" cy="346625"/>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Identify parameters that have the most significant impact on timing.</a:t>
            </a:r>
            <a:endParaRPr lang="en-US" sz="1700" dirty="0"/>
          </a:p>
        </p:txBody>
      </p:sp>
      <p:pic>
        <p:nvPicPr>
          <p:cNvPr id="8" name="Image 2" descr="preencoded.png">    </p:cNvPr>
          <p:cNvPicPr>
            <a:picLocks noChangeAspect="1"/>
          </p:cNvPicPr>
          <p:nvPr/>
        </p:nvPicPr>
        <p:blipFill>
          <a:blip r:embed="rId3"/>
          <a:stretch>
            <a:fillRect/>
          </a:stretch>
        </p:blipFill>
        <p:spPr>
          <a:xfrm>
            <a:off x="758309" y="6547309"/>
            <a:ext cx="541615" cy="541483"/>
          </a:xfrm>
          <a:prstGeom prst="rect">
            <a:avLst/>
          </a:prstGeom>
        </p:spPr>
      </p:pic>
      <p:sp>
        <p:nvSpPr>
          <p:cNvPr id="9" name="Text 4"/>
          <p:cNvSpPr/>
          <p:nvPr/>
        </p:nvSpPr>
        <p:spPr>
          <a:xfrm>
            <a:off x="758309" y="7305313"/>
            <a:ext cx="3106103"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Timing Margin Allocation</a:t>
            </a:r>
            <a:endParaRPr lang="en-US" sz="2200" dirty="0"/>
          </a:p>
        </p:txBody>
      </p:sp>
      <p:sp>
        <p:nvSpPr>
          <p:cNvPr id="10" name="Text 5"/>
          <p:cNvSpPr/>
          <p:nvPr/>
        </p:nvSpPr>
        <p:spPr>
          <a:xfrm>
            <a:off x="758309" y="7791326"/>
            <a:ext cx="7627382" cy="346625"/>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Allocate timing margins to critical paths based on their sensitivity.</a:t>
            </a:r>
            <a:endParaRPr lang="en-US" sz="1700" dirty="0"/>
          </a:p>
        </p:txBody>
      </p:sp>
      <p:pic>
        <p:nvPicPr>
          <p:cNvPr id="11" name="Image 3" descr="preencoded.png">    </p:cNvPr>
          <p:cNvPicPr>
            <a:picLocks noChangeAspect="1"/>
          </p:cNvPicPr>
          <p:nvPr/>
        </p:nvPicPr>
        <p:blipFill>
          <a:blip r:embed="rId4"/>
          <a:stretch>
            <a:fillRect/>
          </a:stretch>
        </p:blipFill>
        <p:spPr>
          <a:xfrm>
            <a:off x="758309" y="8787754"/>
            <a:ext cx="541615" cy="541483"/>
          </a:xfrm>
          <a:prstGeom prst="rect">
            <a:avLst/>
          </a:prstGeom>
        </p:spPr>
      </p:pic>
      <p:sp>
        <p:nvSpPr>
          <p:cNvPr id="12" name="Text 6"/>
          <p:cNvSpPr/>
          <p:nvPr/>
        </p:nvSpPr>
        <p:spPr>
          <a:xfrm>
            <a:off x="758309" y="9545758"/>
            <a:ext cx="3057882"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Performance Monitoring</a:t>
            </a:r>
            <a:endParaRPr lang="en-US" sz="2200" dirty="0"/>
          </a:p>
        </p:txBody>
      </p:sp>
      <p:sp>
        <p:nvSpPr>
          <p:cNvPr id="13" name="Text 7"/>
          <p:cNvSpPr/>
          <p:nvPr/>
        </p:nvSpPr>
        <p:spPr>
          <a:xfrm>
            <a:off x="758309" y="10031771"/>
            <a:ext cx="7627382" cy="346625"/>
          </a:xfrm>
          <a:prstGeom prst="rect">
            <a:avLst/>
          </a:prstGeom>
          <a:noFill/>
          <a:ln/>
        </p:spPr>
        <p:txBody>
          <a:bodyPr wrap="non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Track timing performance and identify areas for improvement.</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44709" y="1500891"/>
            <a:ext cx="7627382" cy="1425067"/>
          </a:xfrm>
          <a:prstGeom prst="rect">
            <a:avLst/>
          </a:prstGeom>
          <a:noFill/>
          <a:ln/>
        </p:spPr>
        <p:txBody>
          <a:bodyPr wrap="squar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Timing Closure and Optimization Strategies</a:t>
            </a:r>
            <a:endParaRPr lang="en-US" sz="4450" dirty="0"/>
          </a:p>
        </p:txBody>
      </p:sp>
      <p:sp>
        <p:nvSpPr>
          <p:cNvPr id="4" name="Text 1"/>
          <p:cNvSpPr/>
          <p:nvPr/>
        </p:nvSpPr>
        <p:spPr>
          <a:xfrm>
            <a:off x="6244709" y="3250800"/>
            <a:ext cx="7627382"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Timing closure refers to the process of ensuring that all timing constraints are met. Optimization strategies are employed to improve timing performance and achieve timing closure.</a:t>
            </a:r>
            <a:endParaRPr lang="en-US" sz="1700" dirty="0"/>
          </a:p>
        </p:txBody>
      </p:sp>
      <p:sp>
        <p:nvSpPr>
          <p:cNvPr id="5" name="Shape 2"/>
          <p:cNvSpPr/>
          <p:nvPr/>
        </p:nvSpPr>
        <p:spPr>
          <a:xfrm>
            <a:off x="6554391" y="4534336"/>
            <a:ext cx="30480" cy="5269962"/>
          </a:xfrm>
          <a:prstGeom prst="roundRect">
            <a:avLst>
              <a:gd name="adj" fmla="val 639750"/>
            </a:avLst>
          </a:prstGeom>
          <a:solidFill>
            <a:srgbClr val="60646A"/>
          </a:solidFill>
          <a:ln/>
        </p:spPr>
      </p:sp>
      <p:sp>
        <p:nvSpPr>
          <p:cNvPr id="6" name="Shape 3"/>
          <p:cNvSpPr/>
          <p:nvPr/>
        </p:nvSpPr>
        <p:spPr>
          <a:xfrm>
            <a:off x="6782872" y="5006423"/>
            <a:ext cx="758309" cy="30473"/>
          </a:xfrm>
          <a:prstGeom prst="roundRect">
            <a:avLst>
              <a:gd name="adj" fmla="val 639897"/>
            </a:avLst>
          </a:prstGeom>
          <a:solidFill>
            <a:srgbClr val="60646A"/>
          </a:solidFill>
          <a:ln/>
        </p:spPr>
      </p:sp>
      <p:sp>
        <p:nvSpPr>
          <p:cNvPr id="7" name="Shape 4"/>
          <p:cNvSpPr/>
          <p:nvPr/>
        </p:nvSpPr>
        <p:spPr>
          <a:xfrm>
            <a:off x="6325910" y="4777998"/>
            <a:ext cx="487442" cy="487322"/>
          </a:xfrm>
          <a:prstGeom prst="roundRect">
            <a:avLst>
              <a:gd name="adj" fmla="val 40014"/>
            </a:avLst>
          </a:prstGeom>
          <a:solidFill>
            <a:srgbClr val="282C32"/>
          </a:solidFill>
          <a:ln/>
        </p:spPr>
      </p:sp>
      <p:sp>
        <p:nvSpPr>
          <p:cNvPr id="8" name="Text 5"/>
          <p:cNvSpPr/>
          <p:nvPr/>
        </p:nvSpPr>
        <p:spPr>
          <a:xfrm>
            <a:off x="6509028" y="4850608"/>
            <a:ext cx="121087"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9" name="Text 6"/>
          <p:cNvSpPr/>
          <p:nvPr/>
        </p:nvSpPr>
        <p:spPr>
          <a:xfrm>
            <a:off x="7761208" y="4750858"/>
            <a:ext cx="2850713"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Buffer Insertion</a:t>
            </a:r>
            <a:endParaRPr lang="en-US" sz="2200" dirty="0"/>
          </a:p>
        </p:txBody>
      </p:sp>
      <p:sp>
        <p:nvSpPr>
          <p:cNvPr id="10" name="Text 7"/>
          <p:cNvSpPr/>
          <p:nvPr/>
        </p:nvSpPr>
        <p:spPr>
          <a:xfrm>
            <a:off x="7761208" y="5236871"/>
            <a:ext cx="6110883"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Insert buffers to reduce signal delay and improve timing.</a:t>
            </a:r>
            <a:endParaRPr lang="en-US" sz="1700" dirty="0"/>
          </a:p>
        </p:txBody>
      </p:sp>
      <p:sp>
        <p:nvSpPr>
          <p:cNvPr id="11" name="Shape 8"/>
          <p:cNvSpPr/>
          <p:nvPr/>
        </p:nvSpPr>
        <p:spPr>
          <a:xfrm>
            <a:off x="6782872" y="6835251"/>
            <a:ext cx="758309" cy="30473"/>
          </a:xfrm>
          <a:prstGeom prst="roundRect">
            <a:avLst>
              <a:gd name="adj" fmla="val 639897"/>
            </a:avLst>
          </a:prstGeom>
          <a:solidFill>
            <a:srgbClr val="60646A"/>
          </a:solidFill>
          <a:ln/>
        </p:spPr>
      </p:sp>
      <p:sp>
        <p:nvSpPr>
          <p:cNvPr id="12" name="Shape 9"/>
          <p:cNvSpPr/>
          <p:nvPr/>
        </p:nvSpPr>
        <p:spPr>
          <a:xfrm>
            <a:off x="6325910" y="6606826"/>
            <a:ext cx="487442" cy="487322"/>
          </a:xfrm>
          <a:prstGeom prst="roundRect">
            <a:avLst>
              <a:gd name="adj" fmla="val 40014"/>
            </a:avLst>
          </a:prstGeom>
          <a:solidFill>
            <a:srgbClr val="282C32"/>
          </a:solidFill>
          <a:ln/>
        </p:spPr>
      </p:sp>
      <p:sp>
        <p:nvSpPr>
          <p:cNvPr id="13" name="Text 10"/>
          <p:cNvSpPr/>
          <p:nvPr/>
        </p:nvSpPr>
        <p:spPr>
          <a:xfrm>
            <a:off x="6473785" y="6679436"/>
            <a:ext cx="191572"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4" name="Text 11"/>
          <p:cNvSpPr/>
          <p:nvPr/>
        </p:nvSpPr>
        <p:spPr>
          <a:xfrm>
            <a:off x="7761208" y="6579686"/>
            <a:ext cx="2850713"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Sizing</a:t>
            </a:r>
            <a:endParaRPr lang="en-US" sz="2200" dirty="0"/>
          </a:p>
        </p:txBody>
      </p:sp>
      <p:sp>
        <p:nvSpPr>
          <p:cNvPr id="15" name="Text 12"/>
          <p:cNvSpPr/>
          <p:nvPr/>
        </p:nvSpPr>
        <p:spPr>
          <a:xfrm>
            <a:off x="7761208" y="7065699"/>
            <a:ext cx="6110883"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Adjust transistor sizes to optimize delay and drive capability.</a:t>
            </a:r>
            <a:endParaRPr lang="en-US" sz="1700" dirty="0"/>
          </a:p>
        </p:txBody>
      </p:sp>
      <p:sp>
        <p:nvSpPr>
          <p:cNvPr id="16" name="Shape 13"/>
          <p:cNvSpPr/>
          <p:nvPr/>
        </p:nvSpPr>
        <p:spPr>
          <a:xfrm>
            <a:off x="6782872" y="8664079"/>
            <a:ext cx="758309" cy="30473"/>
          </a:xfrm>
          <a:prstGeom prst="roundRect">
            <a:avLst>
              <a:gd name="adj" fmla="val 639897"/>
            </a:avLst>
          </a:prstGeom>
          <a:solidFill>
            <a:srgbClr val="60646A"/>
          </a:solidFill>
          <a:ln/>
        </p:spPr>
      </p:sp>
      <p:sp>
        <p:nvSpPr>
          <p:cNvPr id="17" name="Shape 14"/>
          <p:cNvSpPr/>
          <p:nvPr/>
        </p:nvSpPr>
        <p:spPr>
          <a:xfrm>
            <a:off x="6325910" y="8435654"/>
            <a:ext cx="487442" cy="487322"/>
          </a:xfrm>
          <a:prstGeom prst="roundRect">
            <a:avLst>
              <a:gd name="adj" fmla="val 40014"/>
            </a:avLst>
          </a:prstGeom>
          <a:solidFill>
            <a:srgbClr val="282C32"/>
          </a:solidFill>
          <a:ln/>
        </p:spPr>
      </p:sp>
      <p:sp>
        <p:nvSpPr>
          <p:cNvPr id="18" name="Text 15"/>
          <p:cNvSpPr/>
          <p:nvPr/>
        </p:nvSpPr>
        <p:spPr>
          <a:xfrm>
            <a:off x="6477238" y="8508264"/>
            <a:ext cx="184666"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9" name="Text 16"/>
          <p:cNvSpPr/>
          <p:nvPr/>
        </p:nvSpPr>
        <p:spPr>
          <a:xfrm>
            <a:off x="7761208" y="8408514"/>
            <a:ext cx="2850713" cy="356148"/>
          </a:xfrm>
          <a:prstGeom prst="rect">
            <a:avLst/>
          </a:prstGeom>
          <a:noFill/>
          <a:ln/>
        </p:spPr>
        <p:txBody>
          <a:bodyPr wrap="none" lIns="0" tIns="0" rIns="0" bIns="0" rtlCol="0" anchor="t"/>
          <a:lstStyle/>
          <a:p>
            <a:pPr algn="l" indent="0" marL="0">
              <a:lnSpc>
                <a:spcPts val="2800"/>
              </a:lnSpc>
              <a:buNone/>
            </a:pPr>
            <a:r>
              <a:rPr lang="en-US" sz="2200" b="1" dirty="0">
                <a:solidFill>
                  <a:srgbClr val="EEEFF5"/>
                </a:solidFill>
                <a:latin typeface="Barlow" pitchFamily="34" charset="0"/>
                <a:ea typeface="Barlow" pitchFamily="34" charset="-122"/>
                <a:cs typeface="Barlow" pitchFamily="34" charset="-120"/>
              </a:rPr>
              <a:t>Path Balancing</a:t>
            </a:r>
            <a:endParaRPr lang="en-US" sz="2200" dirty="0"/>
          </a:p>
        </p:txBody>
      </p:sp>
      <p:sp>
        <p:nvSpPr>
          <p:cNvPr id="20" name="Text 17"/>
          <p:cNvSpPr/>
          <p:nvPr/>
        </p:nvSpPr>
        <p:spPr>
          <a:xfrm>
            <a:off x="7761208" y="8894527"/>
            <a:ext cx="6110883" cy="693250"/>
          </a:xfrm>
          <a:prstGeom prst="rect">
            <a:avLst/>
          </a:prstGeom>
          <a:noFill/>
          <a:ln/>
        </p:spPr>
        <p:txBody>
          <a:bodyPr wrap="square" lIns="0" tIns="0" rIns="0" bIns="0" rtlCol="0" anchor="t"/>
          <a:lstStyle/>
          <a:p>
            <a:pPr algn="l"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Balance the timing of different paths to minimize critical path delay.</a:t>
            </a:r>
            <a:endParaRPr lang="en-US"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2707532"/>
          </a:xfrm>
          <a:prstGeom prst="rect">
            <a:avLst/>
          </a:prstGeom>
        </p:spPr>
      </p:pic>
      <p:sp>
        <p:nvSpPr>
          <p:cNvPr id="3" name="Text 0"/>
          <p:cNvSpPr/>
          <p:nvPr/>
        </p:nvSpPr>
        <p:spPr>
          <a:xfrm>
            <a:off x="758309" y="5134502"/>
            <a:ext cx="8926235" cy="712533"/>
          </a:xfrm>
          <a:prstGeom prst="rect">
            <a:avLst/>
          </a:prstGeom>
          <a:noFill/>
          <a:ln/>
        </p:spPr>
        <p:txBody>
          <a:bodyPr wrap="none" lIns="0" tIns="0" rIns="0" bIns="0" rtlCol="0" anchor="t"/>
          <a:lstStyle/>
          <a:p>
            <a:pPr indent="0" marL="0">
              <a:lnSpc>
                <a:spcPts val="5600"/>
              </a:lnSpc>
              <a:buNone/>
            </a:pPr>
            <a:r>
              <a:rPr lang="en-US" sz="4450" b="1" dirty="0">
                <a:solidFill>
                  <a:srgbClr val="9998FF"/>
                </a:solidFill>
                <a:latin typeface="Barlow" pitchFamily="34" charset="0"/>
                <a:ea typeface="Barlow" pitchFamily="34" charset="-122"/>
                <a:cs typeface="Barlow" pitchFamily="34" charset="-120"/>
              </a:rPr>
              <a:t>Challenges and Limitations of SSTA</a:t>
            </a:r>
            <a:endParaRPr lang="en-US" sz="4450" dirty="0"/>
          </a:p>
        </p:txBody>
      </p:sp>
      <p:sp>
        <p:nvSpPr>
          <p:cNvPr id="4" name="Text 1"/>
          <p:cNvSpPr/>
          <p:nvPr/>
        </p:nvSpPr>
        <p:spPr>
          <a:xfrm>
            <a:off x="758309" y="6171878"/>
            <a:ext cx="13113782" cy="693250"/>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SSTA faces challenges in accurately modeling complex circuit behavior, dealing with large variations in parameters, and ensuring efficient analysis of large circuits.</a:t>
            </a:r>
            <a:endParaRPr lang="en-US" sz="1700" dirty="0"/>
          </a:p>
        </p:txBody>
      </p:sp>
      <p:sp>
        <p:nvSpPr>
          <p:cNvPr id="5" name="Shape 2"/>
          <p:cNvSpPr/>
          <p:nvPr/>
        </p:nvSpPr>
        <p:spPr>
          <a:xfrm>
            <a:off x="758309" y="7352450"/>
            <a:ext cx="487442" cy="487322"/>
          </a:xfrm>
          <a:prstGeom prst="roundRect">
            <a:avLst>
              <a:gd name="adj" fmla="val 40014"/>
            </a:avLst>
          </a:prstGeom>
          <a:solidFill>
            <a:srgbClr val="282C32"/>
          </a:solidFill>
          <a:ln/>
        </p:spPr>
      </p:sp>
      <p:sp>
        <p:nvSpPr>
          <p:cNvPr id="6" name="Text 3"/>
          <p:cNvSpPr/>
          <p:nvPr/>
        </p:nvSpPr>
        <p:spPr>
          <a:xfrm>
            <a:off x="941427" y="7425061"/>
            <a:ext cx="121087"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1</a:t>
            </a:r>
            <a:endParaRPr lang="en-US" sz="2650" dirty="0"/>
          </a:p>
        </p:txBody>
      </p:sp>
      <p:sp>
        <p:nvSpPr>
          <p:cNvPr id="7" name="Text 4"/>
          <p:cNvSpPr/>
          <p:nvPr/>
        </p:nvSpPr>
        <p:spPr>
          <a:xfrm>
            <a:off x="1462326" y="7352450"/>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Model Complexity</a:t>
            </a:r>
            <a:endParaRPr lang="en-US" sz="2200" dirty="0"/>
          </a:p>
        </p:txBody>
      </p:sp>
      <p:sp>
        <p:nvSpPr>
          <p:cNvPr id="8" name="Text 5"/>
          <p:cNvSpPr/>
          <p:nvPr/>
        </p:nvSpPr>
        <p:spPr>
          <a:xfrm>
            <a:off x="1462326" y="7838463"/>
            <a:ext cx="3522821"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Accurately modeling circuit behavior with all variations is difficult.</a:t>
            </a:r>
            <a:endParaRPr lang="en-US" sz="1700" dirty="0"/>
          </a:p>
        </p:txBody>
      </p:sp>
      <p:sp>
        <p:nvSpPr>
          <p:cNvPr id="9" name="Shape 6"/>
          <p:cNvSpPr/>
          <p:nvPr/>
        </p:nvSpPr>
        <p:spPr>
          <a:xfrm>
            <a:off x="5201722" y="7352450"/>
            <a:ext cx="487442" cy="487322"/>
          </a:xfrm>
          <a:prstGeom prst="roundRect">
            <a:avLst>
              <a:gd name="adj" fmla="val 40014"/>
            </a:avLst>
          </a:prstGeom>
          <a:solidFill>
            <a:srgbClr val="282C32"/>
          </a:solidFill>
          <a:ln/>
        </p:spPr>
      </p:sp>
      <p:sp>
        <p:nvSpPr>
          <p:cNvPr id="10" name="Text 7"/>
          <p:cNvSpPr/>
          <p:nvPr/>
        </p:nvSpPr>
        <p:spPr>
          <a:xfrm>
            <a:off x="5349597" y="7425061"/>
            <a:ext cx="191572"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2</a:t>
            </a:r>
            <a:endParaRPr lang="en-US" sz="2650" dirty="0"/>
          </a:p>
        </p:txBody>
      </p:sp>
      <p:sp>
        <p:nvSpPr>
          <p:cNvPr id="11" name="Text 8"/>
          <p:cNvSpPr/>
          <p:nvPr/>
        </p:nvSpPr>
        <p:spPr>
          <a:xfrm>
            <a:off x="5905738" y="7352450"/>
            <a:ext cx="33435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Computational Complexity</a:t>
            </a:r>
            <a:endParaRPr lang="en-US" sz="2200" dirty="0"/>
          </a:p>
        </p:txBody>
      </p:sp>
      <p:sp>
        <p:nvSpPr>
          <p:cNvPr id="12" name="Text 9"/>
          <p:cNvSpPr/>
          <p:nvPr/>
        </p:nvSpPr>
        <p:spPr>
          <a:xfrm>
            <a:off x="5905738" y="7838463"/>
            <a:ext cx="3522821"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SSTA can be computationally expensive, especially for large circuits.</a:t>
            </a:r>
            <a:endParaRPr lang="en-US" sz="1700" dirty="0"/>
          </a:p>
        </p:txBody>
      </p:sp>
      <p:sp>
        <p:nvSpPr>
          <p:cNvPr id="13" name="Shape 10"/>
          <p:cNvSpPr/>
          <p:nvPr/>
        </p:nvSpPr>
        <p:spPr>
          <a:xfrm>
            <a:off x="9645134" y="7352450"/>
            <a:ext cx="487442" cy="487322"/>
          </a:xfrm>
          <a:prstGeom prst="roundRect">
            <a:avLst>
              <a:gd name="adj" fmla="val 40014"/>
            </a:avLst>
          </a:prstGeom>
          <a:solidFill>
            <a:srgbClr val="282C32"/>
          </a:solidFill>
          <a:ln/>
        </p:spPr>
      </p:sp>
      <p:sp>
        <p:nvSpPr>
          <p:cNvPr id="14" name="Text 11"/>
          <p:cNvSpPr/>
          <p:nvPr/>
        </p:nvSpPr>
        <p:spPr>
          <a:xfrm>
            <a:off x="9796463" y="7425061"/>
            <a:ext cx="184666" cy="341983"/>
          </a:xfrm>
          <a:prstGeom prst="rect">
            <a:avLst/>
          </a:prstGeom>
          <a:noFill/>
          <a:ln/>
        </p:spPr>
        <p:txBody>
          <a:bodyPr wrap="none" lIns="0" tIns="0" rIns="0" bIns="0" rtlCol="0" anchor="t"/>
          <a:lstStyle/>
          <a:p>
            <a:pPr algn="ctr" indent="0" marL="0">
              <a:lnSpc>
                <a:spcPts val="2650"/>
              </a:lnSpc>
              <a:buNone/>
            </a:pPr>
            <a:r>
              <a:rPr lang="en-US" sz="2650" b="1" dirty="0">
                <a:solidFill>
                  <a:srgbClr val="EEEFF5"/>
                </a:solidFill>
                <a:latin typeface="Barlow" pitchFamily="34" charset="0"/>
                <a:ea typeface="Barlow" pitchFamily="34" charset="-122"/>
                <a:cs typeface="Barlow" pitchFamily="34" charset="-120"/>
              </a:rPr>
              <a:t>3</a:t>
            </a:r>
            <a:endParaRPr lang="en-US" sz="2650" dirty="0"/>
          </a:p>
        </p:txBody>
      </p:sp>
      <p:sp>
        <p:nvSpPr>
          <p:cNvPr id="15" name="Text 12"/>
          <p:cNvSpPr/>
          <p:nvPr/>
        </p:nvSpPr>
        <p:spPr>
          <a:xfrm>
            <a:off x="10349151" y="7352450"/>
            <a:ext cx="2850713" cy="356148"/>
          </a:xfrm>
          <a:prstGeom prst="rect">
            <a:avLst/>
          </a:prstGeom>
          <a:noFill/>
          <a:ln/>
        </p:spPr>
        <p:txBody>
          <a:bodyPr wrap="none" lIns="0" tIns="0" rIns="0" bIns="0" rtlCol="0" anchor="t"/>
          <a:lstStyle/>
          <a:p>
            <a:pPr indent="0" marL="0">
              <a:lnSpc>
                <a:spcPts val="2800"/>
              </a:lnSpc>
              <a:buNone/>
            </a:pPr>
            <a:r>
              <a:rPr lang="en-US" sz="2200" b="1" dirty="0">
                <a:solidFill>
                  <a:srgbClr val="EEEFF5"/>
                </a:solidFill>
                <a:latin typeface="Barlow" pitchFamily="34" charset="0"/>
                <a:ea typeface="Barlow" pitchFamily="34" charset="-122"/>
                <a:cs typeface="Barlow" pitchFamily="34" charset="-120"/>
              </a:rPr>
              <a:t>Accuracy Trade-offs</a:t>
            </a:r>
            <a:endParaRPr lang="en-US" sz="2200" dirty="0"/>
          </a:p>
        </p:txBody>
      </p:sp>
      <p:sp>
        <p:nvSpPr>
          <p:cNvPr id="16" name="Text 13"/>
          <p:cNvSpPr/>
          <p:nvPr/>
        </p:nvSpPr>
        <p:spPr>
          <a:xfrm>
            <a:off x="10349151" y="7838463"/>
            <a:ext cx="3522821" cy="1039875"/>
          </a:xfrm>
          <a:prstGeom prst="rect">
            <a:avLst/>
          </a:prstGeom>
          <a:noFill/>
          <a:ln/>
        </p:spPr>
        <p:txBody>
          <a:bodyPr wrap="square" lIns="0" tIns="0" rIns="0" bIns="0" rtlCol="0" anchor="t"/>
          <a:lstStyle/>
          <a:p>
            <a:pPr indent="0" marL="0">
              <a:lnSpc>
                <a:spcPts val="2700"/>
              </a:lnSpc>
              <a:buNone/>
            </a:pPr>
            <a:r>
              <a:rPr lang="en-US" sz="1700" dirty="0">
                <a:solidFill>
                  <a:srgbClr val="EEEFF5"/>
                </a:solidFill>
                <a:latin typeface="Montserrat" pitchFamily="34" charset="0"/>
                <a:ea typeface="Montserrat" pitchFamily="34" charset="-122"/>
                <a:cs typeface="Montserrat" pitchFamily="34" charset="-120"/>
              </a:rPr>
              <a:t>There are trade-offs between accuracy and computational cost.</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2024-09-04T03:09:23Z</dcterms:created>
  <dcterms:modified xsi:type="dcterms:W3CDTF">2024-09-04T03:09:23Z</dcterms:modified>
</cp:coreProperties>
</file>